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9" r:id="rId6"/>
    <p:sldId id="258" r:id="rId7"/>
    <p:sldId id="257" r:id="rId8"/>
    <p:sldId id="260" r:id="rId9"/>
    <p:sldId id="301" r:id="rId10"/>
    <p:sldId id="266" r:id="rId11"/>
    <p:sldId id="299" r:id="rId12"/>
    <p:sldId id="261" r:id="rId13"/>
    <p:sldId id="300" r:id="rId14"/>
    <p:sldId id="303" r:id="rId15"/>
    <p:sldId id="302" r:id="rId16"/>
    <p:sldId id="288" r:id="rId17"/>
  </p:sldIdLst>
  <p:sldSz cx="16256000" cy="9144000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  <p:embeddedFont>
      <p:font typeface="Public Sans Light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97">
          <p15:clr>
            <a:srgbClr val="A4A3A4"/>
          </p15:clr>
        </p15:guide>
        <p15:guide id="2" orient="horz" pos="2574">
          <p15:clr>
            <a:srgbClr val="A4A3A4"/>
          </p15:clr>
        </p15:guide>
        <p15:guide id="3" orient="horz" pos="1722">
          <p15:clr>
            <a:srgbClr val="A4A3A4"/>
          </p15:clr>
        </p15:guide>
        <p15:guide id="4" pos="5143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g5vouQqsL+p0DqdpkB+6a7oLgV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6A821-2084-4A09-8576-D3FFB77E6E1F}" v="4" dt="2025-05-08T12:19:22.435"/>
  </p1510:revLst>
</p1510:revInfo>
</file>

<file path=ppt/tableStyles.xml><?xml version="1.0" encoding="utf-8"?>
<a:tblStyleLst xmlns:a="http://schemas.openxmlformats.org/drawingml/2006/main" def="{7D48F580-821C-4BC6-B236-28D325AA3195}">
  <a:tblStyle styleId="{7D48F580-821C-4BC6-B236-28D325AA3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6B1928-9FED-4723-9CD8-BD9E9C10621B}" styleName="Table_1">
    <a:wholeTbl>
      <a:tcTxStyle b="off" i="off">
        <a:font>
          <a:latin typeface="Arial Nova Light"/>
          <a:ea typeface="Arial Nova Light"/>
          <a:cs typeface="Arial Nova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E8E6"/>
          </a:solidFill>
        </a:fill>
      </a:tcStyle>
    </a:wholeTbl>
    <a:band1H>
      <a:tcTxStyle b="off" i="off"/>
      <a:tcStyle>
        <a:tcBdr/>
        <a:fill>
          <a:solidFill>
            <a:srgbClr val="FDCF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DCF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 Nova Light"/>
          <a:ea typeface="Arial Nova Light"/>
          <a:cs typeface="Arial Nova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 Nova Light"/>
          <a:ea typeface="Arial Nova Light"/>
          <a:cs typeface="Arial Nova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 Nova Light"/>
          <a:ea typeface="Arial Nova Light"/>
          <a:cs typeface="Arial Nova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 Nova Light"/>
          <a:ea typeface="Arial Nova Light"/>
          <a:cs typeface="Arial Nova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5" y="62"/>
      </p:cViewPr>
      <p:guideLst>
        <p:guide orient="horz" pos="1497"/>
        <p:guide orient="horz" pos="2574"/>
        <p:guide orient="horz" pos="1722"/>
        <p:guide pos="5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68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1" name="Google Shape;12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282" name="Google Shape;128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>
          <a:extLst>
            <a:ext uri="{FF2B5EF4-FFF2-40B4-BE49-F238E27FC236}">
              <a16:creationId xmlns:a16="http://schemas.microsoft.com/office/drawing/2014/main" id="{DC56E9BE-1C25-BD0E-00E2-D3E4266D2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:notes">
            <a:extLst>
              <a:ext uri="{FF2B5EF4-FFF2-40B4-BE49-F238E27FC236}">
                <a16:creationId xmlns:a16="http://schemas.microsoft.com/office/drawing/2014/main" id="{AF174425-5BDE-7E04-1FAA-26B918BEA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3" name="Google Shape;1353;p6:notes">
            <a:extLst>
              <a:ext uri="{FF2B5EF4-FFF2-40B4-BE49-F238E27FC236}">
                <a16:creationId xmlns:a16="http://schemas.microsoft.com/office/drawing/2014/main" id="{8FCD0A66-E073-8B1D-3673-61A6E43E3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3225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>
          <a:extLst>
            <a:ext uri="{FF2B5EF4-FFF2-40B4-BE49-F238E27FC236}">
              <a16:creationId xmlns:a16="http://schemas.microsoft.com/office/drawing/2014/main" id="{D0B7D2E0-7AAE-0BF8-14FF-D61B74F2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:notes">
            <a:extLst>
              <a:ext uri="{FF2B5EF4-FFF2-40B4-BE49-F238E27FC236}">
                <a16:creationId xmlns:a16="http://schemas.microsoft.com/office/drawing/2014/main" id="{1020E2D7-77B8-828A-AEDA-41ECAC5B9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3" name="Google Shape;1353;p6:notes">
            <a:extLst>
              <a:ext uri="{FF2B5EF4-FFF2-40B4-BE49-F238E27FC236}">
                <a16:creationId xmlns:a16="http://schemas.microsoft.com/office/drawing/2014/main" id="{667D7702-BD44-4209-568B-2C4A0ADE0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33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>
          <a:extLst>
            <a:ext uri="{FF2B5EF4-FFF2-40B4-BE49-F238E27FC236}">
              <a16:creationId xmlns:a16="http://schemas.microsoft.com/office/drawing/2014/main" id="{51982014-B4D7-CB72-5518-09BB1A2F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:notes">
            <a:extLst>
              <a:ext uri="{FF2B5EF4-FFF2-40B4-BE49-F238E27FC236}">
                <a16:creationId xmlns:a16="http://schemas.microsoft.com/office/drawing/2014/main" id="{F4F720EA-C218-2021-45C9-745BC65C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3" name="Google Shape;1353;p6:notes">
            <a:extLst>
              <a:ext uri="{FF2B5EF4-FFF2-40B4-BE49-F238E27FC236}">
                <a16:creationId xmlns:a16="http://schemas.microsoft.com/office/drawing/2014/main" id="{A2DA0080-D809-81F3-E18F-FF8631205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70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3215c6d4ada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0" name="Google Shape;1940;g3215c6d4ada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4" name="Google Shape;13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2099ea41c0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4" name="Google Shape;1294;g32099ea41c0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9" name="Google Shape;13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>
          <a:extLst>
            <a:ext uri="{FF2B5EF4-FFF2-40B4-BE49-F238E27FC236}">
              <a16:creationId xmlns:a16="http://schemas.microsoft.com/office/drawing/2014/main" id="{89589CDC-3295-9705-98E0-1B478DB3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:notes">
            <a:extLst>
              <a:ext uri="{FF2B5EF4-FFF2-40B4-BE49-F238E27FC236}">
                <a16:creationId xmlns:a16="http://schemas.microsoft.com/office/drawing/2014/main" id="{9B56A1F4-87D2-57C1-EFF4-A41605FF4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p5:notes">
            <a:extLst>
              <a:ext uri="{FF2B5EF4-FFF2-40B4-BE49-F238E27FC236}">
                <a16:creationId xmlns:a16="http://schemas.microsoft.com/office/drawing/2014/main" id="{235AD424-ADFA-9FEF-5A1A-28C44EC84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9" name="Google Shape;1319;p5:notes">
            <a:extLst>
              <a:ext uri="{FF2B5EF4-FFF2-40B4-BE49-F238E27FC236}">
                <a16:creationId xmlns:a16="http://schemas.microsoft.com/office/drawing/2014/main" id="{9194F876-6CAE-F9D7-F0C6-9964A9BCE3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131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g3141668c56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1" name="Google Shape;5191;g3141668c56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>
          <a:extLst>
            <a:ext uri="{FF2B5EF4-FFF2-40B4-BE49-F238E27FC236}">
              <a16:creationId xmlns:a16="http://schemas.microsoft.com/office/drawing/2014/main" id="{5ED89BAE-A994-D47B-D539-C0E7F387A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:notes">
            <a:extLst>
              <a:ext uri="{FF2B5EF4-FFF2-40B4-BE49-F238E27FC236}">
                <a16:creationId xmlns:a16="http://schemas.microsoft.com/office/drawing/2014/main" id="{AA9976E0-39D2-3E30-D22E-232AE5165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p5:notes">
            <a:extLst>
              <a:ext uri="{FF2B5EF4-FFF2-40B4-BE49-F238E27FC236}">
                <a16:creationId xmlns:a16="http://schemas.microsoft.com/office/drawing/2014/main" id="{F9E905E1-2FE5-5583-32A2-9DE64C7FF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9" name="Google Shape;1319;p5:notes">
            <a:extLst>
              <a:ext uri="{FF2B5EF4-FFF2-40B4-BE49-F238E27FC236}">
                <a16:creationId xmlns:a16="http://schemas.microsoft.com/office/drawing/2014/main" id="{BEB71AEE-BDD2-6CC9-505D-61B5BD719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14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3" name="Google Shape;13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g3215c6d4ada_0_3168"/>
          <p:cNvPicPr preferRelativeResize="0"/>
          <p:nvPr/>
        </p:nvPicPr>
        <p:blipFill rotWithShape="1">
          <a:blip r:embed="rId2">
            <a:alphaModFix/>
          </a:blip>
          <a:srcRect t="21235" r="27911" b="21309"/>
          <a:stretch/>
        </p:blipFill>
        <p:spPr>
          <a:xfrm>
            <a:off x="1" y="2"/>
            <a:ext cx="16256005" cy="86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3215c6d4ada_0_3168"/>
          <p:cNvSpPr txBox="1"/>
          <p:nvPr/>
        </p:nvSpPr>
        <p:spPr>
          <a:xfrm>
            <a:off x="8219911" y="8788752"/>
            <a:ext cx="740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929" marR="0" lvl="0" indent="0" algn="r" rtl="0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 Light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sz="3200" b="0" i="0" u="none" strike="noStrike" cap="non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6" name="Google Shape;16;g3215c6d4ada_0_3168"/>
          <p:cNvSpPr txBox="1">
            <a:spLocks noGrp="1"/>
          </p:cNvSpPr>
          <p:nvPr>
            <p:ph type="title"/>
          </p:nvPr>
        </p:nvSpPr>
        <p:spPr>
          <a:xfrm>
            <a:off x="1007023" y="3466711"/>
            <a:ext cx="95526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endParaRPr/>
          </a:p>
        </p:txBody>
      </p:sp>
      <p:sp>
        <p:nvSpPr>
          <p:cNvPr id="17" name="Google Shape;17;g3215c6d4ada_0_3168"/>
          <p:cNvSpPr txBox="1">
            <a:spLocks noGrp="1"/>
          </p:cNvSpPr>
          <p:nvPr>
            <p:ph type="title" idx="2"/>
          </p:nvPr>
        </p:nvSpPr>
        <p:spPr>
          <a:xfrm>
            <a:off x="1007023" y="6029793"/>
            <a:ext cx="7570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26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endParaRPr/>
          </a:p>
        </p:txBody>
      </p:sp>
      <p:pic>
        <p:nvPicPr>
          <p:cNvPr id="18" name="Google Shape;18;g3215c6d4ada_0_3168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475" y="519181"/>
            <a:ext cx="2689365" cy="5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3215c6d4ada_0_316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908" y="357574"/>
            <a:ext cx="2778224" cy="58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3215c6d4ada_0_3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513" y="1561200"/>
            <a:ext cx="1627420" cy="91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3215c6d4ada_0_3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980" y="7906831"/>
            <a:ext cx="503137" cy="38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5c6d4ada_0_3138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6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3215c6d4ada_0_3138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71109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L="457200" lvl="0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160" name="Google Shape;160;g3215c6d4ada_0_3138"/>
          <p:cNvSpPr txBox="1">
            <a:spLocks noGrp="1"/>
          </p:cNvSpPr>
          <p:nvPr>
            <p:ph type="body" idx="2"/>
          </p:nvPr>
        </p:nvSpPr>
        <p:spPr>
          <a:xfrm>
            <a:off x="8590933" y="2048844"/>
            <a:ext cx="71109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L="457200" lvl="0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161" name="Google Shape;161;g3215c6d4ada_0_3138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15c6d4ada_0_3143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6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3215c6d4ada_0_3143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15c6d4ada_0_3146"/>
          <p:cNvSpPr txBox="1">
            <a:spLocks noGrp="1"/>
          </p:cNvSpPr>
          <p:nvPr>
            <p:ph type="title"/>
          </p:nvPr>
        </p:nvSpPr>
        <p:spPr>
          <a:xfrm>
            <a:off x="554133" y="987733"/>
            <a:ext cx="4992000" cy="1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67" name="Google Shape;167;g3215c6d4ada_0_3146"/>
          <p:cNvSpPr txBox="1">
            <a:spLocks noGrp="1"/>
          </p:cNvSpPr>
          <p:nvPr>
            <p:ph type="body" idx="1"/>
          </p:nvPr>
        </p:nvSpPr>
        <p:spPr>
          <a:xfrm>
            <a:off x="554133" y="2470400"/>
            <a:ext cx="4992000" cy="5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L="457200" lvl="0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168" name="Google Shape;168;g3215c6d4ada_0_3146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5c6d4ada_0_3150"/>
          <p:cNvSpPr txBox="1">
            <a:spLocks noGrp="1"/>
          </p:cNvSpPr>
          <p:nvPr>
            <p:ph type="title"/>
          </p:nvPr>
        </p:nvSpPr>
        <p:spPr>
          <a:xfrm>
            <a:off x="871556" y="800267"/>
            <a:ext cx="11320500" cy="7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71" name="Google Shape;171;g3215c6d4ada_0_3150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15c6d4ada_0_3153"/>
          <p:cNvSpPr/>
          <p:nvPr/>
        </p:nvSpPr>
        <p:spPr>
          <a:xfrm>
            <a:off x="8128000" y="-222"/>
            <a:ext cx="81279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215c6d4ada_0_3153"/>
          <p:cNvSpPr txBox="1">
            <a:spLocks noGrp="1"/>
          </p:cNvSpPr>
          <p:nvPr>
            <p:ph type="title"/>
          </p:nvPr>
        </p:nvSpPr>
        <p:spPr>
          <a:xfrm>
            <a:off x="472000" y="2192311"/>
            <a:ext cx="7191600" cy="2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75" name="Google Shape;175;g3215c6d4ada_0_3153"/>
          <p:cNvSpPr txBox="1">
            <a:spLocks noGrp="1"/>
          </p:cNvSpPr>
          <p:nvPr>
            <p:ph type="subTitle" idx="1"/>
          </p:nvPr>
        </p:nvSpPr>
        <p:spPr>
          <a:xfrm>
            <a:off x="472000" y="4983244"/>
            <a:ext cx="7191600" cy="21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76" name="Google Shape;176;g3215c6d4ada_0_3153"/>
          <p:cNvSpPr txBox="1">
            <a:spLocks noGrp="1"/>
          </p:cNvSpPr>
          <p:nvPr>
            <p:ph type="body" idx="2"/>
          </p:nvPr>
        </p:nvSpPr>
        <p:spPr>
          <a:xfrm>
            <a:off x="8781333" y="1287244"/>
            <a:ext cx="6821400" cy="6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g3215c6d4ada_0_3153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15c6d4ada_0_3159"/>
          <p:cNvSpPr txBox="1">
            <a:spLocks noGrp="1"/>
          </p:cNvSpPr>
          <p:nvPr>
            <p:ph type="body" idx="1"/>
          </p:nvPr>
        </p:nvSpPr>
        <p:spPr>
          <a:xfrm>
            <a:off x="554133" y="7521022"/>
            <a:ext cx="106644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g3215c6d4ada_0_3159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15c6d4ada_0_3162"/>
          <p:cNvSpPr txBox="1">
            <a:spLocks noGrp="1"/>
          </p:cNvSpPr>
          <p:nvPr>
            <p:ph type="title" hasCustomPrompt="1"/>
          </p:nvPr>
        </p:nvSpPr>
        <p:spPr>
          <a:xfrm>
            <a:off x="554133" y="1966444"/>
            <a:ext cx="15147600" cy="3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9pPr>
          </a:lstStyle>
          <a:p>
            <a:r>
              <a:t>xx%</a:t>
            </a:r>
          </a:p>
        </p:txBody>
      </p:sp>
      <p:sp>
        <p:nvSpPr>
          <p:cNvPr id="183" name="Google Shape;183;g3215c6d4ada_0_3162"/>
          <p:cNvSpPr txBox="1">
            <a:spLocks noGrp="1"/>
          </p:cNvSpPr>
          <p:nvPr>
            <p:ph type="body" idx="1"/>
          </p:nvPr>
        </p:nvSpPr>
        <p:spPr>
          <a:xfrm>
            <a:off x="554133" y="5603956"/>
            <a:ext cx="15147600" cy="2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L="457200" lvl="0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g3215c6d4ada_0_3162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15c6d4ada_0_3166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 Map 2">
  <p:cSld name="Office Map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g3215c6d4ada_0_3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7938"/>
            <a:ext cx="16256005" cy="9128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3215c6d4ada_0_3183"/>
          <p:cNvSpPr txBox="1"/>
          <p:nvPr/>
        </p:nvSpPr>
        <p:spPr>
          <a:xfrm>
            <a:off x="7332801" y="3060622"/>
            <a:ext cx="208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Austin, TX </a:t>
            </a:r>
            <a:r>
              <a:rPr lang="en-US" sz="1200" b="1" i="0" u="none" strike="noStrike" cap="none">
                <a:solidFill>
                  <a:srgbClr val="FB4E00"/>
                </a:solidFill>
                <a:latin typeface="Public Sans"/>
                <a:ea typeface="Public Sans"/>
                <a:cs typeface="Public Sans"/>
                <a:sym typeface="Public Sans"/>
              </a:rPr>
              <a:t>|</a:t>
            </a:r>
            <a:r>
              <a:rPr lang="en-US" sz="1200" b="1" i="0" u="none" strike="noStrike" cap="non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 HQ</a:t>
            </a:r>
            <a:endParaRPr sz="1200" b="1" i="0" u="none" strike="noStrike" cap="none">
              <a:solidFill>
                <a:srgbClr val="282828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Birmingham, AL </a:t>
            </a:r>
            <a:r>
              <a:rPr lang="en-US" sz="1200" b="0" i="0" u="none" strike="noStrike" cap="non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Hub</a:t>
            </a:r>
            <a:endParaRPr sz="1200" b="1" i="0" u="none" strike="noStrike" cap="none">
              <a:solidFill>
                <a:srgbClr val="282828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Google Shape;31;g3215c6d4ada_0_3183"/>
          <p:cNvSpPr txBox="1"/>
          <p:nvPr/>
        </p:nvSpPr>
        <p:spPr>
          <a:xfrm>
            <a:off x="8386983" y="2107608"/>
            <a:ext cx="2082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London </a:t>
            </a:r>
            <a:r>
              <a:rPr lang="en-US" sz="1200" b="1" i="0" u="none" strike="noStrike" cap="none">
                <a:solidFill>
                  <a:srgbClr val="FB4E00"/>
                </a:solidFill>
                <a:latin typeface="Public Sans"/>
                <a:ea typeface="Public Sans"/>
                <a:cs typeface="Public Sans"/>
                <a:sym typeface="Public Sans"/>
              </a:rPr>
              <a:t>|</a:t>
            </a:r>
            <a:r>
              <a:rPr lang="en-US" sz="1200" b="1" i="0" u="none" strike="noStrike" cap="non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 European HQ</a:t>
            </a:r>
            <a:endParaRPr sz="1200" b="1" i="0" u="none" strike="noStrike" cap="none">
              <a:solidFill>
                <a:srgbClr val="282828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Cardiff </a:t>
            </a:r>
            <a:r>
              <a:rPr lang="en-US" sz="1200" b="0" i="0" u="none" strike="noStrike" cap="non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Hub</a:t>
            </a:r>
            <a:endParaRPr sz="1200" b="1" i="0" u="none" strike="noStrike" cap="none">
              <a:solidFill>
                <a:srgbClr val="282828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" name="Google Shape;32;g3215c6d4ada_0_3183"/>
          <p:cNvSpPr txBox="1"/>
          <p:nvPr/>
        </p:nvSpPr>
        <p:spPr>
          <a:xfrm>
            <a:off x="11975440" y="2496632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Bucharest </a:t>
            </a:r>
            <a:r>
              <a:rPr lang="en-US" sz="1200" b="0" i="0" u="none" strike="noStrike" cap="non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lang="en-US" sz="12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Hub</a:t>
            </a:r>
            <a:endParaRPr sz="1200" b="0" i="0" u="none" strike="noStrike" cap="non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3" name="Google Shape;33;g3215c6d4ada_0_3183"/>
          <p:cNvSpPr txBox="1"/>
          <p:nvPr/>
        </p:nvSpPr>
        <p:spPr>
          <a:xfrm>
            <a:off x="8509548" y="6172985"/>
            <a:ext cx="262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Buenos Aires </a:t>
            </a:r>
            <a:r>
              <a:rPr lang="en-US" sz="1200" b="0" i="0" u="none" strike="noStrike" cap="non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lang="en-US" sz="12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 </a:t>
            </a:r>
            <a:endParaRPr sz="1200" b="0" i="0" u="none" strike="noStrike" cap="non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4" name="Google Shape;34;g3215c6d4ada_0_3183"/>
          <p:cNvSpPr txBox="1"/>
          <p:nvPr/>
        </p:nvSpPr>
        <p:spPr>
          <a:xfrm>
            <a:off x="15497172" y="8579915"/>
            <a:ext cx="3180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g3215c6d4ada_0_3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0776" y="3060604"/>
            <a:ext cx="422000" cy="58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3215c6d4ada_0_3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0753" y="3179464"/>
            <a:ext cx="422000" cy="5878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3215c6d4ada_0_3183"/>
          <p:cNvSpPr txBox="1"/>
          <p:nvPr/>
        </p:nvSpPr>
        <p:spPr>
          <a:xfrm>
            <a:off x="13952107" y="8513244"/>
            <a:ext cx="1545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sz="1100" b="0" i="0" u="none" strike="noStrike" cap="non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38" name="Google Shape;38;g3215c6d4ada_0_3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4978" y="8351283"/>
            <a:ext cx="503137" cy="387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3215c6d4ada_0_3183"/>
          <p:cNvSpPr txBox="1"/>
          <p:nvPr/>
        </p:nvSpPr>
        <p:spPr>
          <a:xfrm>
            <a:off x="13372072" y="3908400"/>
            <a:ext cx="208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Manila </a:t>
            </a:r>
            <a:r>
              <a:rPr lang="en-US" sz="1200" b="0" i="0" u="none" strike="noStrike" cap="non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lang="en-US" sz="12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 </a:t>
            </a:r>
            <a:endParaRPr sz="1200" b="0" i="0" u="none" strike="noStrike" cap="non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40" name="Google Shape;40;g3215c6d4ada_0_3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9109" y="2081153"/>
            <a:ext cx="422000" cy="58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g3215c6d4ada_0_3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3435" y="2360027"/>
            <a:ext cx="422000" cy="58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g3215c6d4ada_0_3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105" y="6036380"/>
            <a:ext cx="422000" cy="58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g3215c6d4ada_0_3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54221" y="3771816"/>
            <a:ext cx="422000" cy="587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42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1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(empty)">
  <p:cSld name="white background (empty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/>
        </p:nvSpPr>
        <p:spPr>
          <a:xfrm>
            <a:off x="15497172" y="8579915"/>
            <a:ext cx="318000" cy="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33">
                <a:solidFill>
                  <a:srgbClr val="939393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rgbClr val="939393"/>
              </a:solidFill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13952108" y="8513210"/>
            <a:ext cx="1545200" cy="28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</a:t>
            </a:r>
            <a:r>
              <a:rPr lang="en-US" sz="1067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.</a:t>
            </a:r>
            <a:r>
              <a:rPr lang="en-US" sz="1067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com </a:t>
            </a:r>
            <a:endParaRPr sz="1067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978" y="8351284"/>
            <a:ext cx="503137" cy="387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7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(Teal)">
  <p:cSld name="Section (Teal)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3215c6d4ada_0_3177"/>
          <p:cNvPicPr preferRelativeResize="0"/>
          <p:nvPr/>
        </p:nvPicPr>
        <p:blipFill rotWithShape="1">
          <a:blip r:embed="rId2">
            <a:alphaModFix/>
          </a:blip>
          <a:srcRect l="23024" r="632"/>
          <a:stretch/>
        </p:blipFill>
        <p:spPr>
          <a:xfrm>
            <a:off x="-1" y="1"/>
            <a:ext cx="16256005" cy="914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3215c6d4ada_0_3177"/>
          <p:cNvSpPr txBox="1">
            <a:spLocks noGrp="1"/>
          </p:cNvSpPr>
          <p:nvPr>
            <p:ph type="title"/>
          </p:nvPr>
        </p:nvSpPr>
        <p:spPr>
          <a:xfrm>
            <a:off x="1071022" y="4149513"/>
            <a:ext cx="70572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6400" i="0" u="none" strike="noStrike" cap="non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89"/>
            </a:lvl9pPr>
          </a:lstStyle>
          <a:p>
            <a:endParaRPr/>
          </a:p>
        </p:txBody>
      </p:sp>
      <p:sp>
        <p:nvSpPr>
          <p:cNvPr id="25" name="Google Shape;25;g3215c6d4ada_0_3177"/>
          <p:cNvSpPr txBox="1"/>
          <p:nvPr/>
        </p:nvSpPr>
        <p:spPr>
          <a:xfrm>
            <a:off x="15497171" y="8579915"/>
            <a:ext cx="3180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D3D4"/>
              </a:buClr>
              <a:buSzPts val="1333"/>
              <a:buFont typeface="Arial"/>
              <a:buNone/>
            </a:pPr>
            <a:fld id="{00000000-1234-1234-1234-123412341234}" type="slidenum">
              <a:rPr lang="en-US" sz="1333" b="0" i="0" u="none" strike="noStrike" cap="non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33" b="0" i="0" u="none" strike="noStrike" cap="non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3215c6d4ada_0_3177"/>
          <p:cNvSpPr txBox="1"/>
          <p:nvPr/>
        </p:nvSpPr>
        <p:spPr>
          <a:xfrm>
            <a:off x="13952107" y="8513345"/>
            <a:ext cx="1545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D3D4"/>
              </a:buClr>
              <a:buSzPts val="1067"/>
              <a:buFont typeface="Public Sans Light"/>
              <a:buNone/>
            </a:pPr>
            <a:r>
              <a:rPr lang="en-US" sz="1067" b="0" i="0" u="none" strike="noStrike" cap="non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sz="1067" b="0" i="0" u="none" strike="noStrike" cap="non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27" name="Google Shape;27;g3215c6d4ada_0_3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511" y="1019333"/>
            <a:ext cx="1627420" cy="91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(no column)">
  <p:cSld name="SECTION_HEADER_4_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215c6d4ada_0_3199"/>
          <p:cNvSpPr txBox="1"/>
          <p:nvPr/>
        </p:nvSpPr>
        <p:spPr>
          <a:xfrm>
            <a:off x="15497172" y="8579915"/>
            <a:ext cx="3180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215c6d4ada_0_3199"/>
          <p:cNvSpPr txBox="1"/>
          <p:nvPr/>
        </p:nvSpPr>
        <p:spPr>
          <a:xfrm>
            <a:off x="13952107" y="8513244"/>
            <a:ext cx="1545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sz="1100" b="0" i="0" u="none" strike="noStrike" cap="non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47" name="Google Shape;47;g3215c6d4ada_0_31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978" y="8351283"/>
            <a:ext cx="503137" cy="38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215c6d4ada_0_3199"/>
          <p:cNvSpPr txBox="1">
            <a:spLocks noGrp="1"/>
          </p:cNvSpPr>
          <p:nvPr>
            <p:ph type="title"/>
          </p:nvPr>
        </p:nvSpPr>
        <p:spPr>
          <a:xfrm>
            <a:off x="1014978" y="1016000"/>
            <a:ext cx="65439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Public Sans"/>
              <a:buNone/>
              <a:defRPr sz="4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cxnSp>
        <p:nvCxnSpPr>
          <p:cNvPr id="49" name="Google Shape;49;g3215c6d4ada_0_3199"/>
          <p:cNvCxnSpPr/>
          <p:nvPr/>
        </p:nvCxnSpPr>
        <p:spPr>
          <a:xfrm>
            <a:off x="1019974" y="2686596"/>
            <a:ext cx="6283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g3215c6d4ada_0_3199"/>
          <p:cNvSpPr txBox="1">
            <a:spLocks noGrp="1"/>
          </p:cNvSpPr>
          <p:nvPr>
            <p:ph type="body" idx="1"/>
          </p:nvPr>
        </p:nvSpPr>
        <p:spPr>
          <a:xfrm>
            <a:off x="1019956" y="4582400"/>
            <a:ext cx="65439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ublic Sans"/>
              <a:buChar char="●"/>
              <a:defRPr sz="21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○"/>
              <a:defRPr sz="16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■"/>
              <a:defRPr sz="16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●"/>
              <a:defRPr sz="16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○"/>
              <a:defRPr sz="16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■"/>
              <a:defRPr sz="1600"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●"/>
              <a:defRPr sz="1600"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○"/>
              <a:defRPr sz="1600"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ublic Sans"/>
              <a:buChar char="■"/>
              <a:defRPr sz="1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51" name="Google Shape;51;g3215c6d4ada_0_3199"/>
          <p:cNvSpPr txBox="1">
            <a:spLocks noGrp="1"/>
          </p:cNvSpPr>
          <p:nvPr>
            <p:ph type="subTitle" idx="2"/>
          </p:nvPr>
        </p:nvSpPr>
        <p:spPr>
          <a:xfrm>
            <a:off x="1014978" y="3169422"/>
            <a:ext cx="65439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ublic Sans"/>
              <a:buNone/>
              <a:defRPr sz="2000" b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1 1">
  <p:cSld name="white background 1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15c6d4ada_0_3247"/>
          <p:cNvSpPr/>
          <p:nvPr/>
        </p:nvSpPr>
        <p:spPr>
          <a:xfrm>
            <a:off x="0" y="2844977"/>
            <a:ext cx="16256100" cy="631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4" name="Google Shape;94;g3215c6d4ada_0_3247"/>
          <p:cNvSpPr txBox="1"/>
          <p:nvPr/>
        </p:nvSpPr>
        <p:spPr>
          <a:xfrm>
            <a:off x="15497172" y="8579915"/>
            <a:ext cx="318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215c6d4ada_0_3247"/>
          <p:cNvSpPr txBox="1"/>
          <p:nvPr/>
        </p:nvSpPr>
        <p:spPr>
          <a:xfrm>
            <a:off x="13952107" y="8513377"/>
            <a:ext cx="1545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Public Sans Light"/>
              <a:buNone/>
            </a:pPr>
            <a:r>
              <a:rPr lang="en-US" sz="11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sz="1100" b="0" i="0" u="none" strike="noStrike" cap="non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96" name="Google Shape;96;g3215c6d4ada_0_32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979" y="8351284"/>
            <a:ext cx="503137" cy="38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1">
  <p:cSld name="white background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215c6d4ada_0_3252"/>
          <p:cNvPicPr preferRelativeResize="0"/>
          <p:nvPr/>
        </p:nvPicPr>
        <p:blipFill rotWithShape="1">
          <a:blip r:embed="rId2">
            <a:alphaModFix/>
          </a:blip>
          <a:srcRect b="9819"/>
          <a:stretch/>
        </p:blipFill>
        <p:spPr>
          <a:xfrm>
            <a:off x="1" y="2844981"/>
            <a:ext cx="16256005" cy="629902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215c6d4ada_0_3252"/>
          <p:cNvSpPr txBox="1"/>
          <p:nvPr/>
        </p:nvSpPr>
        <p:spPr>
          <a:xfrm>
            <a:off x="15497172" y="8579915"/>
            <a:ext cx="318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215c6d4ada_0_3252"/>
          <p:cNvSpPr txBox="1"/>
          <p:nvPr/>
        </p:nvSpPr>
        <p:spPr>
          <a:xfrm>
            <a:off x="13952107" y="8513377"/>
            <a:ext cx="1545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00"/>
              <a:buFont typeface="Public Sans Light"/>
              <a:buNone/>
            </a:pPr>
            <a:r>
              <a:rPr lang="en-US" sz="1100" b="0" i="0" u="none" strike="noStrike" cap="non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sz="1100" b="0" i="0" u="none" strike="noStrike" cap="non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01" name="Google Shape;101;g3215c6d4ada_0_3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979" y="8351284"/>
            <a:ext cx="503137" cy="38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3215c6d4ada_0_3271"/>
          <p:cNvPicPr preferRelativeResize="0"/>
          <p:nvPr/>
        </p:nvPicPr>
        <p:blipFill rotWithShape="1">
          <a:blip r:embed="rId2">
            <a:alphaModFix/>
          </a:blip>
          <a:srcRect l="7834" t="173" r="10465" b="13020"/>
          <a:stretch/>
        </p:blipFill>
        <p:spPr>
          <a:xfrm>
            <a:off x="0" y="0"/>
            <a:ext cx="16256005" cy="86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215c6d4ada_0_3271"/>
          <p:cNvSpPr txBox="1"/>
          <p:nvPr/>
        </p:nvSpPr>
        <p:spPr>
          <a:xfrm>
            <a:off x="8219912" y="8788752"/>
            <a:ext cx="740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r" rtl="0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sz="2500" b="0" i="0" u="none" strike="noStrike" cap="non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14" name="Google Shape;114;g3215c6d4ada_0_3271"/>
          <p:cNvSpPr txBox="1">
            <a:spLocks noGrp="1"/>
          </p:cNvSpPr>
          <p:nvPr>
            <p:ph type="title"/>
          </p:nvPr>
        </p:nvSpPr>
        <p:spPr>
          <a:xfrm>
            <a:off x="1007022" y="3466711"/>
            <a:ext cx="95526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ublic Sans Light"/>
              <a:buNone/>
              <a:defRPr sz="64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endParaRPr/>
          </a:p>
        </p:txBody>
      </p:sp>
      <p:sp>
        <p:nvSpPr>
          <p:cNvPr id="115" name="Google Shape;115;g3215c6d4ada_0_3271"/>
          <p:cNvSpPr txBox="1">
            <a:spLocks noGrp="1"/>
          </p:cNvSpPr>
          <p:nvPr>
            <p:ph type="title" idx="2"/>
          </p:nvPr>
        </p:nvSpPr>
        <p:spPr>
          <a:xfrm>
            <a:off x="1007022" y="5853111"/>
            <a:ext cx="75702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700"/>
              <a:buFont typeface="Public Sans Light"/>
              <a:buNone/>
              <a:defRPr sz="27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endParaRPr/>
          </a:p>
        </p:txBody>
      </p:sp>
      <p:pic>
        <p:nvPicPr>
          <p:cNvPr id="116" name="Google Shape;116;g3215c6d4ada_0_327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473" y="519178"/>
            <a:ext cx="2689365" cy="5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215c6d4ada_0_3271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906" y="357572"/>
            <a:ext cx="2778224" cy="58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215c6d4ada_0_32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511" y="1561200"/>
            <a:ext cx="1627420" cy="91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215c6d4ada_0_32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978" y="7906831"/>
            <a:ext cx="503137" cy="38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E46962"/>
          </p15:clr>
        </p15:guide>
        <p15:guide id="2" pos="5120">
          <p15:clr>
            <a:srgbClr val="E46962"/>
          </p15:clr>
        </p15:guide>
        <p15:guide id="3" pos="64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15c6d4ada_0_3127"/>
          <p:cNvSpPr txBox="1">
            <a:spLocks noGrp="1"/>
          </p:cNvSpPr>
          <p:nvPr>
            <p:ph type="ctrTitle"/>
          </p:nvPr>
        </p:nvSpPr>
        <p:spPr>
          <a:xfrm>
            <a:off x="554148" y="1323689"/>
            <a:ext cx="151476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48" name="Google Shape;148;g3215c6d4ada_0_3127"/>
          <p:cNvSpPr txBox="1">
            <a:spLocks noGrp="1"/>
          </p:cNvSpPr>
          <p:nvPr>
            <p:ph type="subTitle" idx="1"/>
          </p:nvPr>
        </p:nvSpPr>
        <p:spPr>
          <a:xfrm>
            <a:off x="554133" y="5038444"/>
            <a:ext cx="15147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9" name="Google Shape;149;g3215c6d4ada_0_3127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15c6d4ada_0_3131"/>
          <p:cNvSpPr txBox="1">
            <a:spLocks noGrp="1"/>
          </p:cNvSpPr>
          <p:nvPr>
            <p:ph type="title"/>
          </p:nvPr>
        </p:nvSpPr>
        <p:spPr>
          <a:xfrm>
            <a:off x="554133" y="3823733"/>
            <a:ext cx="151476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52" name="Google Shape;152;g3215c6d4ada_0_3131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15c6d4ada_0_3134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6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3215c6d4ada_0_3134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g3215c6d4ada_0_3134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15c6d4ada_0_3123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6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3215c6d4ada_0_3123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rmAutofit/>
          </a:bodyPr>
          <a:lstStyle>
            <a:lvl1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○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■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●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○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■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●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○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■"/>
              <a:defRPr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3215c6d4ada_0_3123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"/>
          <p:cNvSpPr txBox="1">
            <a:spLocks noGrp="1"/>
          </p:cNvSpPr>
          <p:nvPr>
            <p:ph type="title"/>
          </p:nvPr>
        </p:nvSpPr>
        <p:spPr>
          <a:xfrm>
            <a:off x="1007023" y="3351483"/>
            <a:ext cx="135177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</a:pPr>
            <a:r>
              <a:rPr lang="en-US"/>
              <a:t>Agentic Automation</a:t>
            </a:r>
            <a:endParaRPr dirty="0"/>
          </a:p>
        </p:txBody>
      </p:sp>
      <p:sp>
        <p:nvSpPr>
          <p:cNvPr id="1285" name="Google Shape;1285;p1"/>
          <p:cNvSpPr txBox="1">
            <a:spLocks noGrp="1"/>
          </p:cNvSpPr>
          <p:nvPr>
            <p:ph type="title" idx="2"/>
          </p:nvPr>
        </p:nvSpPr>
        <p:spPr>
          <a:xfrm>
            <a:off x="1007023" y="6029776"/>
            <a:ext cx="7570000" cy="41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</a:pPr>
            <a:r>
              <a:rPr lang="en-US" dirty="0" err="1"/>
              <a:t>Iunie</a:t>
            </a:r>
            <a:r>
              <a:rPr lang="en-US" dirty="0"/>
              <a:t>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>
          <a:extLst>
            <a:ext uri="{FF2B5EF4-FFF2-40B4-BE49-F238E27FC236}">
              <a16:creationId xmlns:a16="http://schemas.microsoft.com/office/drawing/2014/main" id="{8BE49A27-D048-F443-C905-13EF636F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FCB1CE-BFE8-CE75-8E44-A4A82A81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24" y="972180"/>
            <a:ext cx="14007402" cy="71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>
          <a:extLst>
            <a:ext uri="{FF2B5EF4-FFF2-40B4-BE49-F238E27FC236}">
              <a16:creationId xmlns:a16="http://schemas.microsoft.com/office/drawing/2014/main" id="{961DF51D-703F-81B3-8992-2F855568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A077A-4DF3-EE8D-6E71-47A96430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37" y="347284"/>
            <a:ext cx="14037547" cy="77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>
          <a:extLst>
            <a:ext uri="{FF2B5EF4-FFF2-40B4-BE49-F238E27FC236}">
              <a16:creationId xmlns:a16="http://schemas.microsoft.com/office/drawing/2014/main" id="{74D01E32-7EA1-6401-9923-55B181A7E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">
            <a:extLst>
              <a:ext uri="{FF2B5EF4-FFF2-40B4-BE49-F238E27FC236}">
                <a16:creationId xmlns:a16="http://schemas.microsoft.com/office/drawing/2014/main" id="{FE05DFF7-7DB0-C707-8D4B-851A52163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4978" y="1016000"/>
            <a:ext cx="1002816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800"/>
              <a:buFont typeface="Arial"/>
              <a:buNone/>
            </a:pPr>
            <a:r>
              <a:rPr lang="en-US" sz="6400" dirty="0">
                <a:solidFill>
                  <a:srgbClr val="1A1A1A"/>
                </a:solidFill>
              </a:rPr>
              <a:t>Ce face TQA?</a:t>
            </a:r>
            <a:endParaRPr sz="6400" dirty="0">
              <a:solidFill>
                <a:srgbClr val="1A1A1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F2AAE-90A5-B2DC-8CC3-361005741875}"/>
              </a:ext>
            </a:extLst>
          </p:cNvPr>
          <p:cNvSpPr txBox="1"/>
          <p:nvPr/>
        </p:nvSpPr>
        <p:spPr>
          <a:xfrm>
            <a:off x="1153990" y="3002551"/>
            <a:ext cx="137489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3. Indemnizatia de work from home ramane – max 400 lei net/luna</a:t>
            </a:r>
          </a:p>
          <a:p>
            <a:endParaRPr lang="it-IT" sz="2400" b="1" dirty="0"/>
          </a:p>
          <a:p>
            <a:endParaRPr lang="it-IT" sz="2400" b="1" dirty="0"/>
          </a:p>
          <a:p>
            <a:r>
              <a:rPr lang="it-IT" sz="2400" b="1" dirty="0"/>
              <a:t>4. Bonusuri – in payroll-ul din Februarie – se vor comunica individual la mijlocul lunii Februarie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794D8-ADD5-2692-1FE6-E587BAC8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1" y="298221"/>
            <a:ext cx="14365410" cy="80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3215c6d4ada_0_784"/>
          <p:cNvSpPr txBox="1">
            <a:spLocks noGrp="1"/>
          </p:cNvSpPr>
          <p:nvPr>
            <p:ph type="title"/>
          </p:nvPr>
        </p:nvSpPr>
        <p:spPr>
          <a:xfrm>
            <a:off x="1007022" y="3466711"/>
            <a:ext cx="95526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100">
                <a:latin typeface="Arial"/>
                <a:ea typeface="Arial"/>
                <a:cs typeface="Arial"/>
                <a:sym typeface="Arial"/>
              </a:rPr>
              <a:t>Mulțumesc</a:t>
            </a:r>
            <a:endParaRPr/>
          </a:p>
        </p:txBody>
      </p:sp>
      <p:sp>
        <p:nvSpPr>
          <p:cNvPr id="1943" name="Google Shape;1943;g3215c6d4ada_0_784"/>
          <p:cNvSpPr txBox="1">
            <a:spLocks noGrp="1"/>
          </p:cNvSpPr>
          <p:nvPr>
            <p:ph type="title" idx="2"/>
          </p:nvPr>
        </p:nvSpPr>
        <p:spPr>
          <a:xfrm>
            <a:off x="1067097" y="5312386"/>
            <a:ext cx="75702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Ana-Maria Masoud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+4 0721555057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ana-maria.masoud@tqasolutions.com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"/>
          <p:cNvSpPr txBox="1">
            <a:spLocks noGrp="1"/>
          </p:cNvSpPr>
          <p:nvPr>
            <p:ph type="title"/>
          </p:nvPr>
        </p:nvSpPr>
        <p:spPr>
          <a:xfrm>
            <a:off x="1014977" y="1016000"/>
            <a:ext cx="122789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it-IT" dirty="0"/>
              <a:t>Ana-Maria Masoud</a:t>
            </a:r>
            <a:br>
              <a:rPr lang="it-IT" dirty="0"/>
            </a:br>
            <a:br>
              <a:rPr lang="it-IT" sz="4000" dirty="0"/>
            </a:br>
            <a:r>
              <a:rPr lang="it-IT" sz="2000" dirty="0"/>
              <a:t>Country Manager TQA Romania</a:t>
            </a:r>
            <a:br>
              <a:rPr lang="it-IT" dirty="0"/>
            </a:br>
            <a:endParaRPr sz="2000" dirty="0"/>
          </a:p>
        </p:txBody>
      </p:sp>
      <p:sp>
        <p:nvSpPr>
          <p:cNvPr id="1308" name="Google Shape;1308;p4"/>
          <p:cNvSpPr txBox="1"/>
          <p:nvPr/>
        </p:nvSpPr>
        <p:spPr>
          <a:xfrm>
            <a:off x="10725912" y="419241"/>
            <a:ext cx="5166360" cy="113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person in a black suit&#10;&#10;AI-generated content may be incorrect.">
            <a:extLst>
              <a:ext uri="{FF2B5EF4-FFF2-40B4-BE49-F238E27FC236}">
                <a16:creationId xmlns:a16="http://schemas.microsoft.com/office/drawing/2014/main" id="{8D2926BC-01A2-089A-AEDB-04722956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79" y="1820214"/>
            <a:ext cx="4066032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56294-D3FB-E7F1-5996-775C6DC201D5}"/>
              </a:ext>
            </a:extLst>
          </p:cNvPr>
          <p:cNvSpPr txBox="1"/>
          <p:nvPr/>
        </p:nvSpPr>
        <p:spPr>
          <a:xfrm>
            <a:off x="1014977" y="3232886"/>
            <a:ext cx="8126568" cy="322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buSzPts val="1900"/>
            </a:pPr>
            <a:r>
              <a:rPr lang="en-US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Absolvent Fac de Drept </a:t>
            </a:r>
            <a:r>
              <a:rPr lang="ro-RO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București</a:t>
            </a:r>
            <a:endParaRPr lang="ro-RO" sz="1400" b="0" i="0" u="none" strike="noStrike" cap="none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Absolvent Fac de </a:t>
            </a:r>
            <a:r>
              <a:rPr lang="ro-RO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Matematica</a:t>
            </a:r>
            <a:r>
              <a:rPr lang="en-US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o-RO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si</a:t>
            </a:r>
            <a:r>
              <a:rPr lang="en-US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Informatica </a:t>
            </a:r>
            <a:r>
              <a:rPr lang="ro-RO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București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MBA INDE - C</a:t>
            </a:r>
            <a:r>
              <a:rPr lang="en-US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NAM</a:t>
            </a:r>
            <a:endParaRPr lang="en-US" sz="1400" b="0" i="0" u="none" strike="noStrike" cap="none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20+ ani </a:t>
            </a:r>
            <a:r>
              <a:rPr lang="ro-RO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experiență</a:t>
            </a:r>
            <a:r>
              <a:rPr lang="en-US" sz="14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in IT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ro-RO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copii</a:t>
            </a:r>
            <a:endParaRPr lang="ro-RO" sz="1400" b="0" i="0" u="none" strike="noStrike" cap="none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400" b="0" i="0" u="none" strike="noStrike" cap="none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600" b="1" i="0" u="none" strike="noStrike" cap="none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2099ea41c0_0_1185"/>
          <p:cNvSpPr/>
          <p:nvPr/>
        </p:nvSpPr>
        <p:spPr>
          <a:xfrm>
            <a:off x="-135467" y="-55022"/>
            <a:ext cx="6214500" cy="9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297" name="Google Shape;1297;g32099ea41c0_0_1185"/>
          <p:cNvSpPr txBox="1"/>
          <p:nvPr/>
        </p:nvSpPr>
        <p:spPr>
          <a:xfrm>
            <a:off x="900139" y="2769529"/>
            <a:ext cx="5267700" cy="25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</a:pPr>
            <a:r>
              <a:rPr lang="en-US" sz="2100" b="0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Suntem un partener internațional de servicii și consultanță în tehnologie, specializat în tehnologiile emergente:</a:t>
            </a:r>
            <a:endParaRPr sz="2100" b="0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12800" marR="0" lvl="0" indent="-5397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ublic Sans"/>
              <a:buChar char="●"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AUTOMATION</a:t>
            </a:r>
            <a:endParaRPr sz="2100" b="1" i="0" u="none" strike="noStrike" cap="none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12800" marR="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ublic Sans"/>
              <a:buChar char="●"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sz="2100" b="1" i="0" u="none" strike="noStrike" cap="none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12800" marR="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ublic Sans"/>
              <a:buChar char="●"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AI</a:t>
            </a:r>
            <a:endParaRPr sz="2100" b="1" i="0" u="none" strike="noStrike" cap="none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98" name="Google Shape;1298;g32099ea41c0_0_1185"/>
          <p:cNvSpPr txBox="1"/>
          <p:nvPr/>
        </p:nvSpPr>
        <p:spPr>
          <a:xfrm>
            <a:off x="1018222" y="900596"/>
            <a:ext cx="6214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Prezență Globală &amp; excelență</a:t>
            </a:r>
            <a:endParaRPr sz="50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99" name="Google Shape;1299;g32099ea41c0_0_1185"/>
          <p:cNvSpPr txBox="1"/>
          <p:nvPr/>
        </p:nvSpPr>
        <p:spPr>
          <a:xfrm>
            <a:off x="900134" y="5949600"/>
            <a:ext cx="49185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Oferim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servicii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atât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pentru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întreprinderi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multinaționale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cât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și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naționale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—Global 2000, FTSE100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și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S&amp;P 500—precum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și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pentru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segmentul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piață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b="0" i="0" u="none" strike="noStrike" cap="none" dirty="0" err="1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medie</a:t>
            </a:r>
            <a:r>
              <a:rPr lang="en-US" sz="1900" b="0" i="0" u="none" strike="noStrike" cap="none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100" b="1" i="0" u="none" strike="noStrike" cap="none" dirty="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0" name="Google Shape;1300;g32099ea41c0_0_1185"/>
          <p:cNvSpPr txBox="1"/>
          <p:nvPr/>
        </p:nvSpPr>
        <p:spPr>
          <a:xfrm>
            <a:off x="6644044" y="7963244"/>
            <a:ext cx="68916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</a:pPr>
            <a:r>
              <a:rPr lang="en-US" sz="2100" b="1" i="0" u="none" strike="noStrike" cap="none">
                <a:solidFill>
                  <a:srgbClr val="FF5103"/>
                </a:solidFill>
                <a:latin typeface="Public Sans"/>
                <a:ea typeface="Public Sans"/>
                <a:cs typeface="Public Sans"/>
                <a:sym typeface="Public Sans"/>
              </a:rPr>
              <a:t>Cu sediul central în Texas, SUA, TQA are o prezență la nivel global pentru a răspunde cerințelor dumneavoastră tehnologice.</a:t>
            </a:r>
            <a:endParaRPr sz="2100" b="0" i="0" u="none" strike="noStrike" cap="none">
              <a:solidFill>
                <a:srgbClr val="93939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301" name="Google Shape;1301;g32099ea41c0_0_1185"/>
          <p:cNvCxnSpPr/>
          <p:nvPr/>
        </p:nvCxnSpPr>
        <p:spPr>
          <a:xfrm>
            <a:off x="6647244" y="3809378"/>
            <a:ext cx="0" cy="475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CD0B2B-9CD2-3FF9-81E2-046C6F6EA382}"/>
              </a:ext>
            </a:extLst>
          </p:cNvPr>
          <p:cNvSpPr txBox="1"/>
          <p:nvPr/>
        </p:nvSpPr>
        <p:spPr>
          <a:xfrm>
            <a:off x="3961800" y="4421712"/>
            <a:ext cx="819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"/>
          <p:cNvSpPr txBox="1">
            <a:spLocks noGrp="1"/>
          </p:cNvSpPr>
          <p:nvPr>
            <p:ph type="title"/>
          </p:nvPr>
        </p:nvSpPr>
        <p:spPr>
          <a:xfrm>
            <a:off x="860151" y="3606515"/>
            <a:ext cx="162561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</a:pPr>
            <a:r>
              <a:rPr lang="en-US" dirty="0"/>
              <a:t>RPA vs Agentic AI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"/>
          <p:cNvSpPr txBox="1">
            <a:spLocks noGrp="1"/>
          </p:cNvSpPr>
          <p:nvPr>
            <p:ph type="title"/>
          </p:nvPr>
        </p:nvSpPr>
        <p:spPr>
          <a:xfrm>
            <a:off x="1019950" y="823750"/>
            <a:ext cx="139470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RPA = Robotic Process Automation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35A4C-071B-7CA1-F524-3E8F90C327F2}"/>
              </a:ext>
            </a:extLst>
          </p:cNvPr>
          <p:cNvSpPr txBox="1"/>
          <p:nvPr/>
        </p:nvSpPr>
        <p:spPr>
          <a:xfrm>
            <a:off x="1019950" y="3307080"/>
            <a:ext cx="1413239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000" dirty="0" err="1"/>
              <a:t>Tehnologie</a:t>
            </a:r>
            <a:r>
              <a:rPr lang="en-US" sz="3000" dirty="0"/>
              <a:t> care </a:t>
            </a:r>
            <a:r>
              <a:rPr lang="en-US" sz="3000" dirty="0" err="1"/>
              <a:t>mimeaza</a:t>
            </a:r>
            <a:r>
              <a:rPr lang="en-US" sz="3000" dirty="0"/>
              <a:t> </a:t>
            </a:r>
            <a:r>
              <a:rPr lang="en-US" sz="3000" dirty="0" err="1"/>
              <a:t>actiunile</a:t>
            </a:r>
            <a:r>
              <a:rPr lang="en-US" sz="3000" dirty="0"/>
              <a:t> </a:t>
            </a:r>
            <a:r>
              <a:rPr lang="en-US" sz="3000" dirty="0" err="1"/>
              <a:t>umane</a:t>
            </a:r>
            <a:r>
              <a:rPr lang="en-US" sz="3000" dirty="0"/>
              <a:t> in </a:t>
            </a:r>
            <a:r>
              <a:rPr lang="en-US" sz="3000" dirty="0" err="1"/>
              <a:t>lucrul</a:t>
            </a:r>
            <a:r>
              <a:rPr lang="en-US" sz="3000" dirty="0"/>
              <a:t> </a:t>
            </a:r>
            <a:r>
              <a:rPr lang="en-US" sz="3000" dirty="0" err="1"/>
              <a:t>zilnic</a:t>
            </a:r>
            <a:r>
              <a:rPr lang="en-US" sz="3000" dirty="0"/>
              <a:t> cu </a:t>
            </a:r>
            <a:r>
              <a:rPr lang="en-US" sz="3000" dirty="0" err="1"/>
              <a:t>sistemele</a:t>
            </a:r>
            <a:r>
              <a:rPr lang="en-US" sz="3000" dirty="0"/>
              <a:t> </a:t>
            </a:r>
            <a:r>
              <a:rPr lang="en-US" sz="3000" dirty="0" err="1"/>
              <a:t>digitale</a:t>
            </a:r>
            <a:endParaRPr lang="en-US" sz="3000" dirty="0"/>
          </a:p>
          <a:p>
            <a:endParaRPr lang="en-US" sz="3000" dirty="0"/>
          </a:p>
          <a:p>
            <a:pPr marL="342900" indent="-342900">
              <a:buFontTx/>
              <a:buChar char="-"/>
            </a:pPr>
            <a:r>
              <a:rPr lang="en-US" sz="3000" dirty="0" err="1"/>
              <a:t>Interpreteaza</a:t>
            </a:r>
            <a:r>
              <a:rPr lang="en-US" sz="3000" dirty="0"/>
              <a:t>, </a:t>
            </a:r>
            <a:r>
              <a:rPr lang="en-US" sz="3000" dirty="0" err="1"/>
              <a:t>raspund</a:t>
            </a:r>
            <a:r>
              <a:rPr lang="en-US" sz="3000" dirty="0"/>
              <a:t> </a:t>
            </a:r>
            <a:r>
              <a:rPr lang="en-US" sz="3000" dirty="0" err="1"/>
              <a:t>si</a:t>
            </a:r>
            <a:r>
              <a:rPr lang="en-US" sz="3000" dirty="0"/>
              <a:t> </a:t>
            </a:r>
            <a:r>
              <a:rPr lang="en-US" sz="3000" dirty="0" err="1"/>
              <a:t>comunica</a:t>
            </a:r>
            <a:r>
              <a:rPr lang="en-US" sz="3000" dirty="0"/>
              <a:t> cu multiple </a:t>
            </a:r>
            <a:r>
              <a:rPr lang="en-US" sz="3000" dirty="0" err="1"/>
              <a:t>aplicatii</a:t>
            </a:r>
            <a:r>
              <a:rPr lang="en-US" sz="3000" dirty="0"/>
              <a:t>, </a:t>
            </a:r>
            <a:r>
              <a:rPr lang="en-US" sz="3000" dirty="0" err="1"/>
              <a:t>facand</a:t>
            </a:r>
            <a:r>
              <a:rPr lang="en-US" sz="3000" dirty="0"/>
              <a:t> </a:t>
            </a:r>
            <a:r>
              <a:rPr lang="en-US" sz="3000" dirty="0" err="1"/>
              <a:t>taskuri</a:t>
            </a:r>
            <a:r>
              <a:rPr lang="en-US" sz="3000" dirty="0"/>
              <a:t> repetitive</a:t>
            </a:r>
          </a:p>
          <a:p>
            <a:pPr marL="342900" indent="-342900">
              <a:buFontTx/>
              <a:buChar char="-"/>
            </a:pPr>
            <a:endParaRPr lang="en-US" sz="3000" dirty="0"/>
          </a:p>
          <a:p>
            <a:pPr marL="342900" indent="-342900">
              <a:buFontTx/>
              <a:buChar char="-"/>
            </a:pPr>
            <a:r>
              <a:rPr lang="en-US" sz="3000" dirty="0" err="1"/>
              <a:t>Robotii</a:t>
            </a:r>
            <a:r>
              <a:rPr lang="en-US" sz="3000" dirty="0"/>
              <a:t> software au in spate un </a:t>
            </a:r>
            <a:r>
              <a:rPr lang="en-US" sz="3000" dirty="0" err="1"/>
              <a:t>algoritm</a:t>
            </a:r>
            <a:r>
              <a:rPr lang="en-US" sz="3000" dirty="0"/>
              <a:t> cu </a:t>
            </a:r>
            <a:r>
              <a:rPr lang="en-US" sz="3000" dirty="0" err="1"/>
              <a:t>pasi</a:t>
            </a:r>
            <a:r>
              <a:rPr lang="en-US" sz="3000" dirty="0"/>
              <a:t> </a:t>
            </a:r>
            <a:r>
              <a:rPr lang="en-US" sz="3000" dirty="0" err="1"/>
              <a:t>foarte</a:t>
            </a:r>
            <a:r>
              <a:rPr lang="en-US" sz="3000" dirty="0"/>
              <a:t> bine </a:t>
            </a:r>
            <a:r>
              <a:rPr lang="en-US" sz="3000" dirty="0" err="1"/>
              <a:t>definiti</a:t>
            </a:r>
            <a:endParaRPr lang="en-US" sz="3000" dirty="0"/>
          </a:p>
          <a:p>
            <a:pPr marL="342900" indent="-342900">
              <a:buFontTx/>
              <a:buChar char="-"/>
            </a:pPr>
            <a:endParaRPr lang="en-US" sz="3000" dirty="0"/>
          </a:p>
          <a:p>
            <a:pPr marL="342900" indent="-342900">
              <a:buFontTx/>
              <a:buChar char="-"/>
            </a:pPr>
            <a:r>
              <a:rPr lang="en-US" sz="3000" dirty="0"/>
              <a:t>2 </a:t>
            </a:r>
            <a:r>
              <a:rPr lang="en-US" sz="3000" dirty="0" err="1"/>
              <a:t>tipuri</a:t>
            </a:r>
            <a:r>
              <a:rPr lang="en-US" sz="3000" dirty="0"/>
              <a:t> de </a:t>
            </a:r>
            <a:r>
              <a:rPr lang="en-US" sz="3000" dirty="0" err="1"/>
              <a:t>roboti</a:t>
            </a:r>
            <a:r>
              <a:rPr lang="en-US" sz="3000" dirty="0"/>
              <a:t>: attended </a:t>
            </a:r>
            <a:r>
              <a:rPr lang="en-US" sz="3000" dirty="0" err="1"/>
              <a:t>si</a:t>
            </a:r>
            <a:r>
              <a:rPr lang="en-US" sz="3000" dirty="0"/>
              <a:t> unattended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12ABA720-4009-8DFA-303A-035EDD67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">
            <a:extLst>
              <a:ext uri="{FF2B5EF4-FFF2-40B4-BE49-F238E27FC236}">
                <a16:creationId xmlns:a16="http://schemas.microsoft.com/office/drawing/2014/main" id="{49850F33-2DFB-3F5B-29CC-4C2A33EBF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950" y="823750"/>
            <a:ext cx="139470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 err="1"/>
              <a:t>Beneficiile</a:t>
            </a:r>
            <a:r>
              <a:rPr lang="en-US" dirty="0"/>
              <a:t> RPA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88174-2671-3D13-F182-BBCF6181B675}"/>
              </a:ext>
            </a:extLst>
          </p:cNvPr>
          <p:cNvSpPr txBox="1"/>
          <p:nvPr/>
        </p:nvSpPr>
        <p:spPr>
          <a:xfrm>
            <a:off x="1019950" y="3307080"/>
            <a:ext cx="1269931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000" dirty="0" err="1"/>
              <a:t>Ruleaza</a:t>
            </a:r>
            <a:r>
              <a:rPr lang="en-US" sz="3000" dirty="0"/>
              <a:t> 24/24</a:t>
            </a:r>
          </a:p>
          <a:p>
            <a:endParaRPr lang="en-US" sz="3000" dirty="0"/>
          </a:p>
          <a:p>
            <a:r>
              <a:rPr lang="en-US" sz="3000" dirty="0"/>
              <a:t>-  Mai </a:t>
            </a:r>
            <a:r>
              <a:rPr lang="en-US" sz="3000" dirty="0" err="1"/>
              <a:t>putine</a:t>
            </a:r>
            <a:r>
              <a:rPr lang="en-US" sz="3000" dirty="0"/>
              <a:t> </a:t>
            </a:r>
            <a:r>
              <a:rPr lang="en-US" sz="3000" dirty="0" err="1"/>
              <a:t>erori</a:t>
            </a:r>
            <a:endParaRPr lang="en-US" sz="3000" dirty="0"/>
          </a:p>
          <a:p>
            <a:pPr marL="342900" indent="-342900">
              <a:buFontTx/>
              <a:buChar char="-"/>
            </a:pPr>
            <a:endParaRPr lang="en-US" sz="3000" dirty="0"/>
          </a:p>
          <a:p>
            <a:pPr marL="342900" indent="-342900">
              <a:buFontTx/>
              <a:buChar char="-"/>
            </a:pPr>
            <a:r>
              <a:rPr lang="en-US" sz="3000" dirty="0"/>
              <a:t>Cost </a:t>
            </a:r>
            <a:r>
              <a:rPr lang="en-US" sz="3000" dirty="0" err="1"/>
              <a:t>redus</a:t>
            </a:r>
            <a:endParaRPr lang="en-US" sz="3000" dirty="0"/>
          </a:p>
          <a:p>
            <a:pPr marL="342900" indent="-342900">
              <a:buFontTx/>
              <a:buChar char="-"/>
            </a:pPr>
            <a:endParaRPr lang="en-US" sz="3000" dirty="0"/>
          </a:p>
          <a:p>
            <a:pPr marL="342900" indent="-342900">
              <a:buFontTx/>
              <a:buChar char="-"/>
            </a:pPr>
            <a:r>
              <a:rPr lang="en-US" sz="3000" dirty="0" err="1"/>
              <a:t>Elibereaza</a:t>
            </a:r>
            <a:r>
              <a:rPr lang="en-US" sz="3000" dirty="0"/>
              <a:t> </a:t>
            </a:r>
            <a:r>
              <a:rPr lang="en-US" sz="3000" dirty="0" err="1"/>
              <a:t>oamenii</a:t>
            </a:r>
            <a:r>
              <a:rPr lang="en-US" sz="3000" dirty="0"/>
              <a:t> </a:t>
            </a:r>
            <a:r>
              <a:rPr lang="en-US" sz="3000" dirty="0" err="1"/>
              <a:t>pentru</a:t>
            </a:r>
            <a:r>
              <a:rPr lang="en-US" sz="3000" dirty="0"/>
              <a:t> a se </a:t>
            </a:r>
            <a:r>
              <a:rPr lang="en-US" sz="3000" dirty="0" err="1"/>
              <a:t>ocupa</a:t>
            </a:r>
            <a:r>
              <a:rPr lang="en-US" sz="3000" dirty="0"/>
              <a:t> de </a:t>
            </a:r>
            <a:r>
              <a:rPr lang="en-US" sz="3000" dirty="0" err="1"/>
              <a:t>activitati</a:t>
            </a:r>
            <a:r>
              <a:rPr lang="en-US" sz="3000" dirty="0"/>
              <a:t> </a:t>
            </a:r>
            <a:r>
              <a:rPr lang="en-US" sz="3000" dirty="0" err="1"/>
              <a:t>mai</a:t>
            </a:r>
            <a:r>
              <a:rPr lang="en-US" sz="3000" dirty="0"/>
              <a:t> </a:t>
            </a:r>
            <a:r>
              <a:rPr lang="en-US" sz="3000" dirty="0" err="1"/>
              <a:t>putin</a:t>
            </a:r>
            <a:r>
              <a:rPr lang="en-US" sz="3000" dirty="0"/>
              <a:t> </a:t>
            </a:r>
            <a:r>
              <a:rPr lang="en-US" sz="3000" dirty="0" err="1"/>
              <a:t>plictisitoare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604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477"/>
          <p:cNvPicPr preferRelativeResize="0"/>
          <p:nvPr/>
        </p:nvPicPr>
        <p:blipFill rotWithShape="1">
          <a:blip r:embed="rId3">
            <a:alphaModFix/>
          </a:blip>
          <a:srcRect t="15639" b="8843"/>
          <a:stretch/>
        </p:blipFill>
        <p:spPr>
          <a:xfrm>
            <a:off x="632623" y="2140557"/>
            <a:ext cx="14990751" cy="6252311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477"/>
          <p:cNvSpPr txBox="1">
            <a:spLocks noGrp="1"/>
          </p:cNvSpPr>
          <p:nvPr>
            <p:ph type="title" idx="4294967295"/>
          </p:nvPr>
        </p:nvSpPr>
        <p:spPr>
          <a:xfrm>
            <a:off x="554133" y="791156"/>
            <a:ext cx="15147600" cy="1018000"/>
          </a:xfrm>
          <a:prstGeom prst="rect">
            <a:avLst/>
          </a:prstGeom>
        </p:spPr>
        <p:txBody>
          <a:bodyPr spcFirstLastPara="1" wrap="square" lIns="162533" tIns="162533" rIns="162533" bIns="162533" anchor="t" anchorCtr="0">
            <a:normAutofit/>
          </a:bodyPr>
          <a:lstStyle/>
          <a:p>
            <a:pPr>
              <a:buSzPts val="2700"/>
            </a:pPr>
            <a:r>
              <a:rPr lang="en-US" sz="3200" b="1">
                <a:latin typeface="Helvetica Neue"/>
                <a:ea typeface="Helvetica Neue"/>
                <a:cs typeface="Helvetica Neue"/>
                <a:sym typeface="Helvetica Neue"/>
              </a:rPr>
              <a:t>AI is surpassing human performance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>
          <a:extLst>
            <a:ext uri="{FF2B5EF4-FFF2-40B4-BE49-F238E27FC236}">
              <a16:creationId xmlns:a16="http://schemas.microsoft.com/office/drawing/2014/main" id="{60671098-A09D-343C-F9FA-85D5356F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">
            <a:extLst>
              <a:ext uri="{FF2B5EF4-FFF2-40B4-BE49-F238E27FC236}">
                <a16:creationId xmlns:a16="http://schemas.microsoft.com/office/drawing/2014/main" id="{3188057F-2476-640F-7F26-18F28BC36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950" y="823750"/>
            <a:ext cx="139470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Agentic AI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09376-1EB3-FE56-EF49-0C0635D7EA78}"/>
              </a:ext>
            </a:extLst>
          </p:cNvPr>
          <p:cNvSpPr txBox="1"/>
          <p:nvPr/>
        </p:nvSpPr>
        <p:spPr>
          <a:xfrm>
            <a:off x="873760" y="2872757"/>
            <a:ext cx="14508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 err="1"/>
              <a:t>Sisteme</a:t>
            </a:r>
            <a:r>
              <a:rPr lang="en-US" sz="3000" dirty="0"/>
              <a:t> </a:t>
            </a:r>
            <a:r>
              <a:rPr lang="en-US" sz="3000" dirty="0" err="1"/>
              <a:t>autonome</a:t>
            </a:r>
            <a:r>
              <a:rPr lang="en-US" sz="3000" dirty="0"/>
              <a:t> care pot </a:t>
            </a:r>
            <a:r>
              <a:rPr lang="en-US" sz="3000" dirty="0" err="1"/>
              <a:t>lua</a:t>
            </a:r>
            <a:r>
              <a:rPr lang="en-US" sz="3000" dirty="0"/>
              <a:t> </a:t>
            </a:r>
            <a:r>
              <a:rPr lang="en-US" sz="3000" dirty="0" err="1"/>
              <a:t>decizii</a:t>
            </a:r>
            <a:r>
              <a:rPr lang="en-US" sz="3000" dirty="0"/>
              <a:t> </a:t>
            </a:r>
            <a:r>
              <a:rPr lang="en-US" sz="3000" dirty="0" err="1"/>
              <a:t>si</a:t>
            </a:r>
            <a:r>
              <a:rPr lang="en-US" sz="3000" dirty="0"/>
              <a:t> </a:t>
            </a:r>
            <a:r>
              <a:rPr lang="en-US" sz="3000" dirty="0" err="1"/>
              <a:t>executa</a:t>
            </a:r>
            <a:r>
              <a:rPr lang="en-US" sz="3000" dirty="0"/>
              <a:t> task-</a:t>
            </a:r>
            <a:r>
              <a:rPr lang="en-US" sz="3000" dirty="0" err="1"/>
              <a:t>uri</a:t>
            </a:r>
            <a:r>
              <a:rPr lang="en-US" sz="3000" dirty="0"/>
              <a:t> </a:t>
            </a:r>
            <a:r>
              <a:rPr lang="en-US" sz="3000" dirty="0" err="1"/>
              <a:t>fara</a:t>
            </a:r>
            <a:r>
              <a:rPr lang="en-US" sz="3000" dirty="0"/>
              <a:t> </a:t>
            </a:r>
            <a:r>
              <a:rPr lang="en-US" sz="3000" dirty="0" err="1"/>
              <a:t>interventie</a:t>
            </a:r>
            <a:r>
              <a:rPr lang="en-US" sz="3000" dirty="0"/>
              <a:t> </a:t>
            </a:r>
            <a:r>
              <a:rPr lang="en-US" sz="3000" dirty="0" err="1"/>
              <a:t>umana</a:t>
            </a:r>
            <a:endParaRPr lang="en-US" sz="3000" dirty="0"/>
          </a:p>
          <a:p>
            <a:pPr marL="457200" indent="-457200">
              <a:buFontTx/>
              <a:buChar char="-"/>
            </a:pPr>
            <a:endParaRPr lang="en-US" sz="3000" dirty="0"/>
          </a:p>
          <a:p>
            <a:pPr marL="457200" indent="-457200">
              <a:buFontTx/>
              <a:buChar char="-"/>
            </a:pPr>
            <a:r>
              <a:rPr lang="en-US" sz="3000" dirty="0"/>
              <a:t>Se </a:t>
            </a:r>
            <a:r>
              <a:rPr lang="en-US" sz="3000" dirty="0" err="1"/>
              <a:t>bazeaza</a:t>
            </a:r>
            <a:r>
              <a:rPr lang="en-US" sz="3000" dirty="0"/>
              <a:t> pe LLMs (large language models), generative AI (GenAI), large action models (LAMs)</a:t>
            </a:r>
          </a:p>
          <a:p>
            <a:pPr marL="457200" indent="-457200">
              <a:buFontTx/>
              <a:buChar char="-"/>
            </a:pPr>
            <a:endParaRPr lang="en-US" sz="3000" dirty="0"/>
          </a:p>
          <a:p>
            <a:pPr marL="457200" indent="-457200">
              <a:buFontTx/>
              <a:buChar char="-"/>
            </a:pPr>
            <a:r>
              <a:rPr lang="en-US" sz="3000" dirty="0"/>
              <a:t>LLM = trained on text =&gt; GPT-4 (OpenAI), Claude (Anthropic), Gemini (Google)</a:t>
            </a:r>
          </a:p>
          <a:p>
            <a:pPr marL="457200" indent="-457200">
              <a:buFontTx/>
              <a:buChar char="-"/>
            </a:pPr>
            <a:r>
              <a:rPr lang="en-US" sz="3000" dirty="0"/>
              <a:t>GenAI = </a:t>
            </a:r>
            <a:r>
              <a:rPr lang="en-US" sz="3000" dirty="0" err="1"/>
              <a:t>genereaza</a:t>
            </a:r>
            <a:r>
              <a:rPr lang="en-US" sz="3000" dirty="0"/>
              <a:t> content =&gt; ChatGPT, Midjourney (</a:t>
            </a:r>
            <a:r>
              <a:rPr lang="en-US" sz="3000" dirty="0" err="1"/>
              <a:t>imagini</a:t>
            </a:r>
            <a:r>
              <a:rPr lang="en-US" sz="3000" dirty="0"/>
              <a:t>), audio, video</a:t>
            </a:r>
          </a:p>
          <a:p>
            <a:pPr marL="457200" indent="-457200">
              <a:buFontTx/>
              <a:buChar char="-"/>
            </a:pPr>
            <a:r>
              <a:rPr lang="en-US" sz="3000" dirty="0"/>
              <a:t>LAM = </a:t>
            </a:r>
            <a:r>
              <a:rPr lang="en-US" sz="3000" dirty="0" err="1"/>
              <a:t>genereaza</a:t>
            </a:r>
            <a:r>
              <a:rPr lang="en-US" sz="3000" dirty="0"/>
              <a:t> content </a:t>
            </a:r>
            <a:r>
              <a:rPr lang="en-US" sz="3000" dirty="0" err="1"/>
              <a:t>dar</a:t>
            </a:r>
            <a:r>
              <a:rPr lang="en-US" sz="3000" dirty="0"/>
              <a:t> </a:t>
            </a:r>
            <a:r>
              <a:rPr lang="en-US" sz="3000" dirty="0" err="1"/>
              <a:t>ia</a:t>
            </a:r>
            <a:r>
              <a:rPr lang="en-US" sz="3000" dirty="0"/>
              <a:t> </a:t>
            </a:r>
            <a:r>
              <a:rPr lang="en-US" sz="3000" dirty="0" err="1"/>
              <a:t>si</a:t>
            </a:r>
            <a:r>
              <a:rPr lang="en-US" sz="3000" dirty="0"/>
              <a:t> </a:t>
            </a:r>
            <a:r>
              <a:rPr lang="en-US" sz="3000" dirty="0" err="1"/>
              <a:t>decizii</a:t>
            </a:r>
            <a:r>
              <a:rPr lang="en-US" sz="3000" dirty="0"/>
              <a:t> =&gt; UiPath Agents</a:t>
            </a:r>
          </a:p>
          <a:p>
            <a:pPr marL="457200" indent="-457200">
              <a:buFontTx/>
              <a:buChar char="-"/>
            </a:pPr>
            <a:endParaRPr lang="en-US" sz="3000" dirty="0"/>
          </a:p>
          <a:p>
            <a:pPr marL="457200" indent="-457200">
              <a:buFontTx/>
              <a:buChar char="-"/>
            </a:pPr>
            <a:endParaRPr lang="en-US" sz="3000" dirty="0"/>
          </a:p>
          <a:p>
            <a:pPr marL="457200" indent="-457200">
              <a:buFontTx/>
              <a:buChar char="-"/>
            </a:pPr>
            <a:endParaRPr lang="en-US" sz="3000" dirty="0"/>
          </a:p>
        </p:txBody>
      </p:sp>
      <p:grpSp>
        <p:nvGrpSpPr>
          <p:cNvPr id="5026" name="Google Shape;5026;p468"/>
          <p:cNvGrpSpPr/>
          <p:nvPr/>
        </p:nvGrpSpPr>
        <p:grpSpPr>
          <a:xfrm>
            <a:off x="1559179" y="6922059"/>
            <a:ext cx="10824821" cy="1662130"/>
            <a:chOff x="711356" y="3441342"/>
            <a:chExt cx="5326919" cy="934971"/>
          </a:xfrm>
        </p:grpSpPr>
        <p:grpSp>
          <p:nvGrpSpPr>
            <p:cNvPr id="5027" name="Google Shape;5027;p468"/>
            <p:cNvGrpSpPr/>
            <p:nvPr/>
          </p:nvGrpSpPr>
          <p:grpSpPr>
            <a:xfrm>
              <a:off x="1011145" y="3760250"/>
              <a:ext cx="4330554" cy="193756"/>
              <a:chOff x="718995" y="2474863"/>
              <a:chExt cx="4330554" cy="193756"/>
            </a:xfrm>
          </p:grpSpPr>
          <p:cxnSp>
            <p:nvCxnSpPr>
              <p:cNvPr id="5028" name="Google Shape;5028;p468"/>
              <p:cNvCxnSpPr>
                <a:stCxn id="5029" idx="3"/>
              </p:cNvCxnSpPr>
              <p:nvPr/>
            </p:nvCxnSpPr>
            <p:spPr>
              <a:xfrm>
                <a:off x="739881" y="2569472"/>
                <a:ext cx="4297200" cy="16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  <p:grpSp>
            <p:nvGrpSpPr>
              <p:cNvPr id="5030" name="Google Shape;5030;p468"/>
              <p:cNvGrpSpPr/>
              <p:nvPr/>
            </p:nvGrpSpPr>
            <p:grpSpPr>
              <a:xfrm>
                <a:off x="718995" y="2474863"/>
                <a:ext cx="4330554" cy="193756"/>
                <a:chOff x="493940" y="2961106"/>
                <a:chExt cx="7091132" cy="193756"/>
              </a:xfrm>
            </p:grpSpPr>
            <p:sp>
              <p:nvSpPr>
                <p:cNvPr id="5029" name="Google Shape;5029;p468"/>
                <p:cNvSpPr/>
                <p:nvPr/>
              </p:nvSpPr>
              <p:spPr>
                <a:xfrm>
                  <a:off x="493940" y="2964065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1" name="Google Shape;5031;p468"/>
                <p:cNvSpPr/>
                <p:nvPr/>
              </p:nvSpPr>
              <p:spPr>
                <a:xfrm>
                  <a:off x="2191777" y="2961106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2" name="Google Shape;5032;p468"/>
                <p:cNvSpPr/>
                <p:nvPr/>
              </p:nvSpPr>
              <p:spPr>
                <a:xfrm>
                  <a:off x="3944843" y="2967623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3" name="Google Shape;5033;p468"/>
                <p:cNvSpPr/>
                <p:nvPr/>
              </p:nvSpPr>
              <p:spPr>
                <a:xfrm>
                  <a:off x="4848992" y="2967623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4" name="Google Shape;5034;p468"/>
                <p:cNvSpPr/>
                <p:nvPr/>
              </p:nvSpPr>
              <p:spPr>
                <a:xfrm>
                  <a:off x="6652006" y="2967623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5" name="Google Shape;5035;p468"/>
                <p:cNvSpPr/>
                <p:nvPr/>
              </p:nvSpPr>
              <p:spPr>
                <a:xfrm>
                  <a:off x="7550873" y="2961106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6" name="Google Shape;5036;p468"/>
                <p:cNvSpPr/>
                <p:nvPr/>
              </p:nvSpPr>
              <p:spPr>
                <a:xfrm>
                  <a:off x="3040695" y="2967623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7" name="Google Shape;5037;p468"/>
                <p:cNvSpPr/>
                <p:nvPr/>
              </p:nvSpPr>
              <p:spPr>
                <a:xfrm>
                  <a:off x="1342859" y="2971562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8" name="Google Shape;5038;p468"/>
                <p:cNvSpPr/>
                <p:nvPr/>
              </p:nvSpPr>
              <p:spPr>
                <a:xfrm>
                  <a:off x="5753139" y="2971562"/>
                  <a:ext cx="34200" cy="1833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900"/>
                  </a:pPr>
                  <a:endParaRPr sz="2533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039" name="Google Shape;5039;p468"/>
            <p:cNvSpPr txBox="1"/>
            <p:nvPr/>
          </p:nvSpPr>
          <p:spPr>
            <a:xfrm>
              <a:off x="875029" y="4007038"/>
              <a:ext cx="969300" cy="36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spAutoFit/>
            </a:bodyPr>
            <a:lstStyle/>
            <a:p>
              <a:r>
                <a:rPr lang="en-US" sz="2133" dirty="0">
                  <a:solidFill>
                    <a:srgbClr val="FF0000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Macros</a:t>
              </a:r>
              <a:endParaRPr sz="2133" dirty="0">
                <a:solidFill>
                  <a:srgbClr val="FF0000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0" name="Google Shape;5040;p468"/>
            <p:cNvSpPr txBox="1"/>
            <p:nvPr/>
          </p:nvSpPr>
          <p:spPr>
            <a:xfrm>
              <a:off x="1907403" y="4007038"/>
              <a:ext cx="969300" cy="36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spAutoFit/>
            </a:bodyPr>
            <a:lstStyle/>
            <a:p>
              <a:r>
                <a:rPr lang="en-US" sz="2133">
                  <a:solidFill>
                    <a:srgbClr val="FF0000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RPA</a:t>
              </a:r>
              <a:endParaRPr sz="2133">
                <a:solidFill>
                  <a:srgbClr val="FF0000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1" name="Google Shape;5041;p468"/>
            <p:cNvSpPr txBox="1"/>
            <p:nvPr/>
          </p:nvSpPr>
          <p:spPr>
            <a:xfrm>
              <a:off x="3804700" y="4007038"/>
              <a:ext cx="969300" cy="36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spAutoFit/>
            </a:bodyPr>
            <a:lstStyle/>
            <a:p>
              <a:r>
                <a:rPr lang="en-US" sz="2133">
                  <a:solidFill>
                    <a:srgbClr val="FF0000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ChatGPT</a:t>
              </a:r>
              <a:endParaRPr sz="2133">
                <a:solidFill>
                  <a:srgbClr val="FF0000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2" name="Google Shape;5042;p468"/>
            <p:cNvSpPr txBox="1"/>
            <p:nvPr/>
          </p:nvSpPr>
          <p:spPr>
            <a:xfrm>
              <a:off x="4652275" y="4007038"/>
              <a:ext cx="1386000" cy="36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spAutoFit/>
            </a:bodyPr>
            <a:lstStyle/>
            <a:p>
              <a:r>
                <a:rPr lang="en-US" sz="2133">
                  <a:solidFill>
                    <a:srgbClr val="FF0000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Agentic AI</a:t>
              </a:r>
              <a:endParaRPr sz="2133">
                <a:solidFill>
                  <a:srgbClr val="FF0000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3" name="Google Shape;5043;p468"/>
            <p:cNvSpPr txBox="1"/>
            <p:nvPr/>
          </p:nvSpPr>
          <p:spPr>
            <a:xfrm>
              <a:off x="711356" y="3441342"/>
              <a:ext cx="899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noAutofit/>
            </a:bodyPr>
            <a:lstStyle/>
            <a:p>
              <a:r>
                <a:rPr lang="en-US" sz="2667">
                  <a:solidFill>
                    <a:schemeClr val="dk2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1990s</a:t>
              </a:r>
              <a:endParaRPr sz="2667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4" name="Google Shape;5044;p468"/>
            <p:cNvSpPr txBox="1"/>
            <p:nvPr/>
          </p:nvSpPr>
          <p:spPr>
            <a:xfrm>
              <a:off x="1695136" y="3441342"/>
              <a:ext cx="899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noAutofit/>
            </a:bodyPr>
            <a:lstStyle/>
            <a:p>
              <a:r>
                <a:rPr lang="en-US" sz="2667">
                  <a:solidFill>
                    <a:schemeClr val="dk2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2000s</a:t>
              </a:r>
              <a:endParaRPr sz="2667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5" name="Google Shape;5045;p468"/>
            <p:cNvSpPr txBox="1"/>
            <p:nvPr/>
          </p:nvSpPr>
          <p:spPr>
            <a:xfrm>
              <a:off x="3843475" y="3441342"/>
              <a:ext cx="899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noAutofit/>
            </a:bodyPr>
            <a:lstStyle/>
            <a:p>
              <a:r>
                <a:rPr lang="en-US" sz="2667" dirty="0">
                  <a:solidFill>
                    <a:schemeClr val="dk2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2020s</a:t>
              </a:r>
              <a:endParaRPr sz="2667" dirty="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6" name="Google Shape;5046;p468"/>
            <p:cNvSpPr txBox="1"/>
            <p:nvPr/>
          </p:nvSpPr>
          <p:spPr>
            <a:xfrm>
              <a:off x="4961951" y="3441542"/>
              <a:ext cx="899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noAutofit/>
            </a:bodyPr>
            <a:lstStyle/>
            <a:p>
              <a:r>
                <a:rPr lang="en-US" sz="2667">
                  <a:solidFill>
                    <a:schemeClr val="dk2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Now!</a:t>
              </a:r>
              <a:endParaRPr sz="2667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7" name="Google Shape;5047;p468"/>
            <p:cNvSpPr txBox="1"/>
            <p:nvPr/>
          </p:nvSpPr>
          <p:spPr>
            <a:xfrm>
              <a:off x="2803806" y="3441550"/>
              <a:ext cx="6972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noAutofit/>
            </a:bodyPr>
            <a:lstStyle/>
            <a:p>
              <a:r>
                <a:rPr lang="en-US" sz="2667">
                  <a:solidFill>
                    <a:schemeClr val="dk2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2010s</a:t>
              </a:r>
              <a:endParaRPr sz="2667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  <p:sp>
          <p:nvSpPr>
            <p:cNvPr id="5048" name="Google Shape;5048;p468"/>
            <p:cNvSpPr txBox="1"/>
            <p:nvPr/>
          </p:nvSpPr>
          <p:spPr>
            <a:xfrm>
              <a:off x="2691775" y="4007038"/>
              <a:ext cx="969300" cy="36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533" tIns="162533" rIns="162533" bIns="162533" anchor="t" anchorCtr="0">
              <a:spAutoFit/>
            </a:bodyPr>
            <a:lstStyle/>
            <a:p>
              <a:r>
                <a:rPr lang="en-US" sz="2133">
                  <a:solidFill>
                    <a:srgbClr val="FF0000"/>
                  </a:solidFill>
                  <a:latin typeface="Public Sans Light"/>
                  <a:ea typeface="Public Sans Light"/>
                  <a:cs typeface="Public Sans Light"/>
                  <a:sym typeface="Public Sans Light"/>
                </a:rPr>
                <a:t>Chatbots</a:t>
              </a:r>
              <a:endParaRPr sz="2133">
                <a:solidFill>
                  <a:srgbClr val="FF0000"/>
                </a:solidFill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0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"/>
          <p:cNvSpPr txBox="1">
            <a:spLocks noGrp="1"/>
          </p:cNvSpPr>
          <p:nvPr>
            <p:ph type="title" idx="4294967295"/>
          </p:nvPr>
        </p:nvSpPr>
        <p:spPr>
          <a:xfrm>
            <a:off x="1014978" y="1016000"/>
            <a:ext cx="1002816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800"/>
              <a:buFont typeface="Arial"/>
              <a:buNone/>
            </a:pPr>
            <a:r>
              <a:rPr lang="en-US" dirty="0" err="1">
                <a:solidFill>
                  <a:srgbClr val="1A1A1A"/>
                </a:solidFill>
              </a:rPr>
              <a:t>Beneficiile</a:t>
            </a:r>
            <a:r>
              <a:rPr lang="en-US" dirty="0">
                <a:solidFill>
                  <a:srgbClr val="1A1A1A"/>
                </a:solidFill>
              </a:rPr>
              <a:t> </a:t>
            </a:r>
            <a:r>
              <a:rPr lang="en-US" dirty="0" err="1">
                <a:solidFill>
                  <a:srgbClr val="1A1A1A"/>
                </a:solidFill>
              </a:rPr>
              <a:t>utilizarii</a:t>
            </a:r>
            <a:r>
              <a:rPr lang="en-US" dirty="0">
                <a:solidFill>
                  <a:srgbClr val="1A1A1A"/>
                </a:solidFill>
              </a:rPr>
              <a:t> </a:t>
            </a:r>
            <a:r>
              <a:rPr lang="en-US" dirty="0" err="1">
                <a:solidFill>
                  <a:srgbClr val="1A1A1A"/>
                </a:solidFill>
              </a:rPr>
              <a:t>Agentilor</a:t>
            </a:r>
            <a:r>
              <a:rPr lang="en-US" dirty="0">
                <a:solidFill>
                  <a:srgbClr val="1A1A1A"/>
                </a:solidFill>
              </a:rPr>
              <a:t> AI</a:t>
            </a:r>
            <a:endParaRPr sz="6400" dirty="0">
              <a:solidFill>
                <a:srgbClr val="1A1A1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E2269-9EBE-8749-9073-EC24485C330B}"/>
              </a:ext>
            </a:extLst>
          </p:cNvPr>
          <p:cNvSpPr txBox="1"/>
          <p:nvPr/>
        </p:nvSpPr>
        <p:spPr>
          <a:xfrm>
            <a:off x="1153990" y="3002551"/>
            <a:ext cx="137489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1. Automatizarea unui proces end-to-end</a:t>
            </a:r>
          </a:p>
          <a:p>
            <a:endParaRPr lang="it-IT" sz="2400" b="1" dirty="0"/>
          </a:p>
          <a:p>
            <a:endParaRPr lang="it-IT" sz="2400" b="1" dirty="0"/>
          </a:p>
          <a:p>
            <a:r>
              <a:rPr lang="it-IT" sz="2400" b="1" dirty="0"/>
              <a:t>2. Automatizarea proceselor mai putin structurate, cu multe exceptii</a:t>
            </a:r>
          </a:p>
          <a:p>
            <a:endParaRPr lang="it-IT" sz="2400" b="1" dirty="0"/>
          </a:p>
          <a:p>
            <a:endParaRPr lang="it-IT" sz="2400" b="1" dirty="0"/>
          </a:p>
          <a:p>
            <a:r>
              <a:rPr lang="it-IT" sz="2400" b="1" dirty="0"/>
              <a:t>3. Accelerarea luarii deciziilor – customer satisfaction</a:t>
            </a:r>
          </a:p>
          <a:p>
            <a:endParaRPr lang="it-IT" sz="2400" b="1" dirty="0"/>
          </a:p>
          <a:p>
            <a:endParaRPr lang="it-IT" sz="2400" b="1" dirty="0"/>
          </a:p>
          <a:p>
            <a:r>
              <a:rPr lang="it-IT" sz="2400" b="1" dirty="0"/>
              <a:t>4. Cost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46FEBB0DDFE45BCA3DD629EDFE1B4" ma:contentTypeVersion="16" ma:contentTypeDescription="Create a new document." ma:contentTypeScope="" ma:versionID="4bd14f4ff16af4853392047c7bd40c5c">
  <xsd:schema xmlns:xsd="http://www.w3.org/2001/XMLSchema" xmlns:xs="http://www.w3.org/2001/XMLSchema" xmlns:p="http://schemas.microsoft.com/office/2006/metadata/properties" xmlns:ns3="1b5ba2b1-f44c-4dbf-8e0e-aa59d9495b9c" xmlns:ns4="859ffb62-e6d7-4b10-a741-71b736d71d3f" targetNamespace="http://schemas.microsoft.com/office/2006/metadata/properties" ma:root="true" ma:fieldsID="a322b21175cb74055677801721077aba" ns3:_="" ns4:_="">
    <xsd:import namespace="1b5ba2b1-f44c-4dbf-8e0e-aa59d9495b9c"/>
    <xsd:import namespace="859ffb62-e6d7-4b10-a741-71b736d71d3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OCR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ba2b1-f44c-4dbf-8e0e-aa59d9495b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ffb62-e6d7-4b10-a741-71b736d71d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9ffb62-e6d7-4b10-a741-71b736d71d3f" xsi:nil="true"/>
  </documentManagement>
</p:properties>
</file>

<file path=customXml/itemProps1.xml><?xml version="1.0" encoding="utf-8"?>
<ds:datastoreItem xmlns:ds="http://schemas.openxmlformats.org/officeDocument/2006/customXml" ds:itemID="{B563B565-887C-4621-99CA-F6264464C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2D65DD-1DF6-4301-B882-8A2B0CB7BA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ba2b1-f44c-4dbf-8e0e-aa59d9495b9c"/>
    <ds:schemaRef ds:uri="859ffb62-e6d7-4b10-a741-71b736d71d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DE4C00-0CAE-49E8-88DE-BA571840E027}">
  <ds:schemaRefs>
    <ds:schemaRef ds:uri="http://schemas.microsoft.com/office/2006/metadata/properties"/>
    <ds:schemaRef ds:uri="859ffb62-e6d7-4b10-a741-71b736d71d3f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b5ba2b1-f44c-4dbf-8e0e-aa59d9495b9c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10484</TotalTime>
  <Words>369</Words>
  <Application>Microsoft Office PowerPoint</Application>
  <PresentationFormat>Custom</PresentationFormat>
  <Paragraphs>76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Public Sans</vt:lpstr>
      <vt:lpstr>Helvetica Neue</vt:lpstr>
      <vt:lpstr>Public Sans Light</vt:lpstr>
      <vt:lpstr>Arial</vt:lpstr>
      <vt:lpstr>Calibri</vt:lpstr>
      <vt:lpstr>Roboto</vt:lpstr>
      <vt:lpstr>Simple Light</vt:lpstr>
      <vt:lpstr>Agentic Automation</vt:lpstr>
      <vt:lpstr>Ana-Maria Masoud  Country Manager TQA Romania </vt:lpstr>
      <vt:lpstr>PowerPoint Presentation</vt:lpstr>
      <vt:lpstr>RPA vs Agentic AI</vt:lpstr>
      <vt:lpstr>RPA = Robotic Process Automation</vt:lpstr>
      <vt:lpstr>Beneficiile RPA</vt:lpstr>
      <vt:lpstr>AI is surpassing human performance</vt:lpstr>
      <vt:lpstr>Agentic AI</vt:lpstr>
      <vt:lpstr>Beneficiile utilizarii Agentilor AI</vt:lpstr>
      <vt:lpstr>PowerPoint Presentation</vt:lpstr>
      <vt:lpstr>PowerPoint Presentation</vt:lpstr>
      <vt:lpstr>Ce face TQA?</vt:lpstr>
      <vt:lpstr>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Dave Startup</dc:creator>
  <cp:lastModifiedBy>Ana-Maria Masoud</cp:lastModifiedBy>
  <cp:revision>5</cp:revision>
  <dcterms:created xsi:type="dcterms:W3CDTF">2021-06-30T17:00:22Z</dcterms:created>
  <dcterms:modified xsi:type="dcterms:W3CDTF">2025-05-22T14:09:47Z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0x01010067346FEBB0DDFE45BCA3DD629EDFE1B4</vt:lpwstr>
  </property>
</Properties>
</file>